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 name="Shape 33"/>
        <p:cNvGrpSpPr/>
        <p:nvPr/>
      </p:nvGrpSpPr>
      <p:grpSpPr>
        <a:xfrm>
          <a:off x="0" y="0"/>
          <a:ext cx="0" cy="0"/>
          <a:chOff x="0" y="0"/>
          <a:chExt cx="0" cy="0"/>
        </a:xfrm>
      </p:grpSpPr>
      <p:sp>
        <p:nvSpPr>
          <p:cNvPr id="34" name="Shape 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 name="Shape 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 name="Shape 40"/>
        <p:cNvGrpSpPr/>
        <p:nvPr/>
      </p:nvGrpSpPr>
      <p:grpSpPr>
        <a:xfrm>
          <a:off x="0" y="0"/>
          <a:ext cx="0" cy="0"/>
          <a:chOff x="0" y="0"/>
          <a:chExt cx="0" cy="0"/>
        </a:xfrm>
      </p:grpSpPr>
      <p:sp>
        <p:nvSpPr>
          <p:cNvPr id="41" name="Shape 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 name="Shape 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 name="Shape 49"/>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600"/>
              </a:spcBef>
              <a:buNone/>
            </a:pPr>
            <a:r>
              <a:rPr b="1" lang="en-GB"/>
              <a:t>JOHN!?</a:t>
            </a:r>
          </a:p>
          <a:p>
            <a:pPr rtl="0">
              <a:spcBef>
                <a:spcPts val="600"/>
              </a:spcBef>
              <a:buNone/>
            </a:pPr>
            <a:r>
              <a:rPr b="1" lang="en-GB"/>
              <a:t>Energy demand - </a:t>
            </a:r>
            <a:r>
              <a:rPr lang="en-GB"/>
              <a:t>The demand for energy is only going to increase</a:t>
            </a:r>
          </a:p>
          <a:p>
            <a:pPr indent="-228600" lvl="0" marL="457200" rtl="0">
              <a:spcBef>
                <a:spcPts val="600"/>
              </a:spcBef>
            </a:pPr>
            <a:r>
              <a:rPr lang="en-GB"/>
              <a:t>Population growth</a:t>
            </a:r>
          </a:p>
          <a:p>
            <a:pPr indent="-228600" lvl="0" marL="457200" rtl="0">
              <a:spcBef>
                <a:spcPts val="600"/>
              </a:spcBef>
            </a:pPr>
            <a:r>
              <a:rPr lang="en-GB"/>
              <a:t>More and more energy consuming devices and more power hungry devices</a:t>
            </a:r>
          </a:p>
          <a:p>
            <a:pPr rtl="0">
              <a:spcBef>
                <a:spcPts val="600"/>
              </a:spcBef>
              <a:buNone/>
            </a:pPr>
            <a:r>
              <a:rPr b="1" lang="en-GB"/>
              <a:t>Energy production - </a:t>
            </a:r>
            <a:r>
              <a:rPr lang="en-GB"/>
              <a:t>The problems with meeting this ever increasing demand for energy</a:t>
            </a:r>
          </a:p>
          <a:p>
            <a:pPr indent="-228600" lvl="0" marL="457200" rtl="0">
              <a:spcBef>
                <a:spcPts val="600"/>
              </a:spcBef>
            </a:pPr>
            <a:r>
              <a:rPr lang="en-GB"/>
              <a:t>Need to keep up with demand</a:t>
            </a:r>
          </a:p>
          <a:p>
            <a:pPr indent="-228600" lvl="0" marL="457200" rtl="0">
              <a:spcBef>
                <a:spcPts val="600"/>
              </a:spcBef>
            </a:pPr>
            <a:r>
              <a:rPr lang="en-GB"/>
              <a:t>Will run out of fossil fuels</a:t>
            </a:r>
          </a:p>
          <a:p>
            <a:pPr indent="-228600" lvl="0" marL="457200" rtl="0">
              <a:spcBef>
                <a:spcPts val="600"/>
              </a:spcBef>
            </a:pPr>
            <a:r>
              <a:rPr lang="en-GB"/>
              <a:t>Renewable may not be able to meet demand yet</a:t>
            </a:r>
          </a:p>
          <a:p>
            <a:pPr rtl="0">
              <a:spcBef>
                <a:spcPts val="600"/>
              </a:spcBef>
              <a:buNone/>
            </a:pPr>
            <a:r>
              <a:rPr b="1" lang="en-GB"/>
              <a:t>Environment - </a:t>
            </a:r>
            <a:r>
              <a:rPr lang="en-GB"/>
              <a:t>The effects of keeping up with the demand in energy</a:t>
            </a:r>
          </a:p>
          <a:p>
            <a:pPr indent="-228600" lvl="0" marL="457200" rtl="0">
              <a:spcBef>
                <a:spcPts val="600"/>
              </a:spcBef>
            </a:pPr>
            <a:r>
              <a:rPr lang="en-GB"/>
              <a:t>Climate change</a:t>
            </a:r>
          </a:p>
          <a:p>
            <a:pPr indent="-228600" lvl="0" marL="457200">
              <a:spcBef>
                <a:spcPts val="600"/>
              </a:spcBef>
            </a:pPr>
            <a:r>
              <a:rPr lang="en-GB"/>
              <a:t>Energy security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 name="Shape 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600"/>
              </a:spcBef>
              <a:buNone/>
            </a:pPr>
            <a:r>
              <a:rPr b="1" lang="en-GB"/>
              <a:t>JOHN!?</a:t>
            </a:r>
          </a:p>
          <a:p>
            <a:pPr lvl="0" rtl="0">
              <a:spcBef>
                <a:spcPts val="600"/>
              </a:spcBef>
              <a:buNone/>
            </a:pPr>
            <a:r>
              <a:rPr b="1" lang="en-GB"/>
              <a:t>Energy demand - </a:t>
            </a:r>
            <a:r>
              <a:rPr lang="en-GB"/>
              <a:t>The demand for energy is only going to increase</a:t>
            </a:r>
          </a:p>
          <a:p>
            <a:pPr indent="-228600" lvl="0" marL="457200" rtl="0">
              <a:spcBef>
                <a:spcPts val="600"/>
              </a:spcBef>
            </a:pPr>
            <a:r>
              <a:rPr lang="en-GB"/>
              <a:t>Population growth</a:t>
            </a:r>
          </a:p>
          <a:p>
            <a:pPr indent="-228600" lvl="0" marL="457200" rtl="0">
              <a:spcBef>
                <a:spcPts val="600"/>
              </a:spcBef>
            </a:pPr>
            <a:r>
              <a:rPr lang="en-GB"/>
              <a:t>More and more energy consuming devices and more power hungry devices</a:t>
            </a:r>
          </a:p>
          <a:p>
            <a:pPr lvl="0" rtl="0">
              <a:spcBef>
                <a:spcPts val="600"/>
              </a:spcBef>
              <a:buNone/>
            </a:pPr>
            <a:r>
              <a:rPr b="1" lang="en-GB"/>
              <a:t>Energy production - </a:t>
            </a:r>
            <a:r>
              <a:rPr lang="en-GB"/>
              <a:t>The problems with meeting this ever increasing demand for energy</a:t>
            </a:r>
          </a:p>
          <a:p>
            <a:pPr indent="-228600" lvl="0" marL="457200" rtl="0">
              <a:spcBef>
                <a:spcPts val="600"/>
              </a:spcBef>
            </a:pPr>
            <a:r>
              <a:rPr lang="en-GB"/>
              <a:t>Need to keep up with demand</a:t>
            </a:r>
          </a:p>
          <a:p>
            <a:pPr indent="-228600" lvl="0" marL="457200" rtl="0">
              <a:spcBef>
                <a:spcPts val="600"/>
              </a:spcBef>
            </a:pPr>
            <a:r>
              <a:rPr lang="en-GB"/>
              <a:t>Will run out of fossil fuels</a:t>
            </a:r>
          </a:p>
          <a:p>
            <a:pPr indent="-228600" lvl="0" marL="457200" rtl="0">
              <a:spcBef>
                <a:spcPts val="600"/>
              </a:spcBef>
            </a:pPr>
            <a:r>
              <a:rPr lang="en-GB"/>
              <a:t>Renewable may not be able to meet demand yet</a:t>
            </a:r>
          </a:p>
          <a:p>
            <a:pPr lvl="0" rtl="0">
              <a:spcBef>
                <a:spcPts val="600"/>
              </a:spcBef>
              <a:buNone/>
            </a:pPr>
            <a:r>
              <a:rPr b="1" lang="en-GB"/>
              <a:t>Environment - </a:t>
            </a:r>
            <a:r>
              <a:rPr lang="en-GB"/>
              <a:t>The effects of keeping up with the demand in energy</a:t>
            </a:r>
          </a:p>
          <a:p>
            <a:pPr indent="-228600" lvl="0" marL="457200" rtl="0">
              <a:spcBef>
                <a:spcPts val="600"/>
              </a:spcBef>
            </a:pPr>
            <a:r>
              <a:rPr lang="en-GB"/>
              <a:t>Climate change</a:t>
            </a:r>
          </a:p>
          <a:p>
            <a:pPr indent="-228600" lvl="0" marL="457200" rtl="0">
              <a:spcBef>
                <a:spcPts val="600"/>
              </a:spcBef>
            </a:pPr>
            <a:r>
              <a:rPr lang="en-GB"/>
              <a:t>Energy security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sz="1400">
                <a:solidFill>
                  <a:schemeClr val="dk1"/>
                </a:solidFill>
                <a:latin typeface="Verdana"/>
                <a:ea typeface="Verdana"/>
                <a:cs typeface="Verdana"/>
                <a:sym typeface="Verdana"/>
              </a:rPr>
              <a:t>Tony</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None/>
            </a:pPr>
            <a:r>
              <a:rPr lang="en-GB" sz="1000">
                <a:solidFill>
                  <a:schemeClr val="dk1"/>
                </a:solidFill>
                <a:latin typeface="Verdana"/>
                <a:ea typeface="Verdana"/>
                <a:cs typeface="Verdana"/>
                <a:sym typeface="Verdana"/>
              </a:rPr>
              <a:t>We try to find the same or similar apps on three largest mobile platform, which include Google Play for Android app, Apple App Store for iOS app and Microsoft Windows Phone Store for WP app. We found two similar apps on Android market, two similar apps on iOS market, and none of similar apps on WP market. Here I want to talk about two of similar apps that we found is related to our app. </a:t>
            </a:r>
          </a:p>
          <a:p>
            <a:pPr lvl="0" rtl="0">
              <a:spcBef>
                <a:spcPts val="0"/>
              </a:spcBef>
              <a:buNone/>
            </a:pPr>
            <a:r>
              <a:rPr lang="en-GB" sz="1000">
                <a:solidFill>
                  <a:schemeClr val="dk1"/>
                </a:solidFill>
                <a:latin typeface="Verdana"/>
                <a:ea typeface="Verdana"/>
                <a:cs typeface="Verdana"/>
                <a:sym typeface="Verdana"/>
              </a:rPr>
              <a:t>One is called “Bax3DPlayer”, which is Android app, it was a business app to display real-time data from different wind farm in Europe, the design is similar to us, but it only focus on the wind turbine. </a:t>
            </a:r>
          </a:p>
          <a:p>
            <a:pPr lvl="0" rtl="0">
              <a:spcBef>
                <a:spcPts val="0"/>
              </a:spcBef>
              <a:buNone/>
            </a:pPr>
            <a:r>
              <a:rPr lang="en-GB" sz="1000">
                <a:solidFill>
                  <a:schemeClr val="dk1"/>
                </a:solidFill>
                <a:latin typeface="Verdana"/>
                <a:ea typeface="Verdana"/>
                <a:cs typeface="Verdana"/>
                <a:sym typeface="Verdana"/>
              </a:rPr>
              <a:t>Another one is called “Wind Whackers”, which is iOS app, it was a game app, but it not for educational purpose. </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None/>
            </a:pPr>
            <a:r>
              <a:rPr lang="en-GB" sz="1000">
                <a:solidFill>
                  <a:schemeClr val="dk1"/>
                </a:solidFill>
                <a:latin typeface="Verdana"/>
                <a:ea typeface="Verdana"/>
                <a:cs typeface="Verdana"/>
                <a:sym typeface="Verdana"/>
              </a:rPr>
              <a:t>Next, I want to how betters we are on the market. </a:t>
            </a:r>
          </a:p>
          <a:p>
            <a:pPr lvl="0" rtl="0">
              <a:spcBef>
                <a:spcPts val="0"/>
              </a:spcBef>
              <a:buNone/>
            </a:pPr>
            <a:r>
              <a:rPr lang="en-GB" sz="1000">
                <a:solidFill>
                  <a:schemeClr val="dk1"/>
                </a:solidFill>
                <a:latin typeface="Verdana"/>
                <a:ea typeface="Verdana"/>
                <a:cs typeface="Verdana"/>
                <a:sym typeface="Verdana"/>
              </a:rPr>
              <a:t>1) different power sources, like wind turbine, hydropower, nuclear power, etc. the final game score will depend on the how many electricity generated, the population of the city and the impact of the environmental pollution to the residents. </a:t>
            </a:r>
          </a:p>
          <a:p>
            <a:pPr lvl="0" rtl="0">
              <a:spcBef>
                <a:spcPts val="0"/>
              </a:spcBef>
              <a:buNone/>
            </a:pPr>
            <a:r>
              <a:rPr lang="en-GB" sz="1000">
                <a:solidFill>
                  <a:schemeClr val="dk1"/>
                </a:solidFill>
                <a:latin typeface="Verdana"/>
                <a:ea typeface="Verdana"/>
                <a:cs typeface="Verdana"/>
                <a:sym typeface="Verdana"/>
              </a:rPr>
              <a:t>2) very simple design, kids just choose the power plant on screen, and then place on the map to wait (less than 10 minutes) get the final score and compete with their friends, but they can get basic information about power plant while they are waiting. </a:t>
            </a:r>
          </a:p>
          <a:p>
            <a:pPr lvl="0" rtl="0">
              <a:spcBef>
                <a:spcPts val="0"/>
              </a:spcBef>
              <a:buNone/>
            </a:pPr>
            <a:r>
              <a:t/>
            </a:r>
            <a:endParaRPr sz="1000">
              <a:solidFill>
                <a:schemeClr val="dk1"/>
              </a:solidFill>
              <a:latin typeface="Verdana"/>
              <a:ea typeface="Verdana"/>
              <a:cs typeface="Verdana"/>
              <a:sym typeface="Verdana"/>
            </a:endParaRPr>
          </a:p>
          <a:p>
            <a:pPr lvl="0" rtl="0">
              <a:spcBef>
                <a:spcPts val="0"/>
              </a:spcBef>
              <a:buClr>
                <a:schemeClr val="dk1"/>
              </a:buClr>
              <a:buSzPct val="110000"/>
              <a:buFont typeface="Arial"/>
              <a:buNone/>
            </a:pPr>
            <a:r>
              <a:rPr lang="en-GB" sz="1000">
                <a:solidFill>
                  <a:schemeClr val="dk1"/>
                </a:solidFill>
                <a:latin typeface="Verdana"/>
                <a:ea typeface="Verdana"/>
                <a:cs typeface="Verdana"/>
                <a:sym typeface="Verdana"/>
              </a:rPr>
              <a:t>As a result, we probably could say we are the only kid’s educational game app on the market.</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algn="ctr">
              <a:spcBef>
                <a:spcPts val="0"/>
              </a:spcBef>
              <a:buClr>
                <a:schemeClr val="lt2"/>
              </a:buClr>
              <a:buNone/>
              <a:defRPr>
                <a:solidFill>
                  <a:schemeClr val="lt2"/>
                </a:solidFill>
              </a:defRPr>
            </a:lvl1pPr>
            <a:lvl2pPr algn="ctr">
              <a:spcBef>
                <a:spcPts val="0"/>
              </a:spcBef>
              <a:buClr>
                <a:schemeClr val="lt2"/>
              </a:buClr>
              <a:buSzPct val="100000"/>
              <a:buNone/>
              <a:defRPr sz="3000">
                <a:solidFill>
                  <a:schemeClr val="lt2"/>
                </a:solidFill>
              </a:defRPr>
            </a:lvl2pPr>
            <a:lvl3pPr algn="ctr">
              <a:spcBef>
                <a:spcPts val="0"/>
              </a:spcBef>
              <a:buClr>
                <a:schemeClr val="lt2"/>
              </a:buClr>
              <a:buSzPct val="100000"/>
              <a:buNone/>
              <a:defRPr sz="3000">
                <a:solidFill>
                  <a:schemeClr val="lt2"/>
                </a:solidFill>
              </a:defRPr>
            </a:lvl3pPr>
            <a:lvl4pPr algn="ctr">
              <a:spcBef>
                <a:spcPts val="0"/>
              </a:spcBef>
              <a:buClr>
                <a:schemeClr val="lt2"/>
              </a:buClr>
              <a:buSzPct val="100000"/>
              <a:buNone/>
              <a:defRPr sz="3000">
                <a:solidFill>
                  <a:schemeClr val="lt2"/>
                </a:solidFill>
              </a:defRPr>
            </a:lvl4pPr>
            <a:lvl5pPr algn="ctr">
              <a:spcBef>
                <a:spcPts val="0"/>
              </a:spcBef>
              <a:buClr>
                <a:schemeClr val="lt2"/>
              </a:buClr>
              <a:buSzPct val="100000"/>
              <a:buNone/>
              <a:defRPr sz="3000">
                <a:solidFill>
                  <a:schemeClr val="lt2"/>
                </a:solidFill>
              </a:defRPr>
            </a:lvl5pPr>
            <a:lvl6pPr algn="ctr">
              <a:spcBef>
                <a:spcPts val="0"/>
              </a:spcBef>
              <a:buClr>
                <a:schemeClr val="lt2"/>
              </a:buClr>
              <a:buSzPct val="100000"/>
              <a:buNone/>
              <a:defRPr sz="3000">
                <a:solidFill>
                  <a:schemeClr val="lt2"/>
                </a:solidFill>
              </a:defRPr>
            </a:lvl6pPr>
            <a:lvl7pPr algn="ctr">
              <a:spcBef>
                <a:spcPts val="0"/>
              </a:spcBef>
              <a:buClr>
                <a:schemeClr val="lt2"/>
              </a:buClr>
              <a:buSzPct val="100000"/>
              <a:buNone/>
              <a:defRPr sz="3000">
                <a:solidFill>
                  <a:schemeClr val="lt2"/>
                </a:solidFill>
              </a:defRPr>
            </a:lvl7pPr>
            <a:lvl8pPr algn="ctr">
              <a:spcBef>
                <a:spcPts val="0"/>
              </a:spcBef>
              <a:buClr>
                <a:schemeClr val="lt2"/>
              </a:buClr>
              <a:buSzPct val="100000"/>
              <a:buNone/>
              <a:defRPr sz="3000">
                <a:solidFill>
                  <a:schemeClr val="lt2"/>
                </a:solidFill>
              </a:defRPr>
            </a:lvl8pPr>
            <a:lvl9pPr algn="ctr">
              <a:spcBef>
                <a:spcPts val="0"/>
              </a:spcBef>
              <a:buClr>
                <a:schemeClr val="lt2"/>
              </a:buClr>
              <a:buSzPct val="100000"/>
              <a:buNone/>
              <a:defRPr sz="3000">
                <a:solidFill>
                  <a:schemeClr val="lt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algn="ctr">
              <a:spcBef>
                <a:spcPts val="0"/>
              </a:spcBef>
              <a:buSzPct val="100000"/>
              <a:buNone/>
              <a:defRPr sz="1800"/>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GB"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4" Type="http://schemas.openxmlformats.org/officeDocument/2006/relationships/hyperlink" Target="http://youtube.com/v/RybNI0KB1bg" TargetMode="External"/><Relationship Id="rId5" Type="http://schemas.openxmlformats.org/officeDocument/2006/relationships/image" Target="../media/image01.jpg"/><Relationship Id="rId6"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7.png"/><Relationship Id="rId4"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4" Type="http://schemas.openxmlformats.org/officeDocument/2006/relationships/hyperlink" Target="http://youtube.com/v/0OXElSSVOFg" TargetMode="External"/><Relationship Id="rId5" Type="http://schemas.openxmlformats.org/officeDocument/2006/relationships/image" Target="../media/image00.jpg"/><Relationship Id="rId6"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2.png"/><Relationship Id="rId4" Type="http://schemas.openxmlformats.org/officeDocument/2006/relationships/image" Target="../media/image03.jp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4.png"/><Relationship Id="rId4" Type="http://schemas.openxmlformats.org/officeDocument/2006/relationships/image" Target="../media/image09.png"/><Relationship Id="rId5" Type="http://schemas.openxmlformats.org/officeDocument/2006/relationships/image" Target="../media/image05.png"/><Relationship Id="rId6"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pic>
        <p:nvPicPr>
          <p:cNvPr id="30" name="Shape 30"/>
          <p:cNvPicPr preferRelativeResize="0"/>
          <p:nvPr/>
        </p:nvPicPr>
        <p:blipFill>
          <a:blip r:embed="rId3">
            <a:alphaModFix/>
          </a:blip>
          <a:stretch>
            <a:fillRect/>
          </a:stretch>
        </p:blipFill>
        <p:spPr>
          <a:xfrm>
            <a:off x="921" y="0"/>
            <a:ext cx="9142159" cy="5143501"/>
          </a:xfrm>
          <a:prstGeom prst="rect">
            <a:avLst/>
          </a:prstGeom>
          <a:noFill/>
          <a:ln>
            <a:noFill/>
          </a:ln>
        </p:spPr>
      </p:pic>
      <p:sp>
        <p:nvSpPr>
          <p:cNvPr id="31" name="Shape 31"/>
          <p:cNvSpPr txBox="1"/>
          <p:nvPr>
            <p:ph type="ctrTitle"/>
          </p:nvPr>
        </p:nvSpPr>
        <p:spPr>
          <a:xfrm>
            <a:off x="2245060" y="1232244"/>
            <a:ext cx="4768799" cy="2045400"/>
          </a:xfrm>
          <a:prstGeom prst="rect">
            <a:avLst/>
          </a:prstGeom>
        </p:spPr>
        <p:txBody>
          <a:bodyPr anchorCtr="0" anchor="b" bIns="91425" lIns="91425" rIns="91425" tIns="91425">
            <a:noAutofit/>
          </a:bodyPr>
          <a:lstStyle/>
          <a:p>
            <a:pPr rtl="0">
              <a:spcBef>
                <a:spcPts val="0"/>
              </a:spcBef>
              <a:buNone/>
            </a:pPr>
            <a:r>
              <a:rPr lang="en-GB" sz="3600">
                <a:solidFill>
                  <a:srgbClr val="88BBD6"/>
                </a:solidFill>
                <a:latin typeface="Verdana"/>
                <a:ea typeface="Verdana"/>
                <a:cs typeface="Verdana"/>
                <a:sym typeface="Verdana"/>
              </a:rPr>
              <a:t>Welectricity</a:t>
            </a:r>
          </a:p>
          <a:p>
            <a:pPr rtl="0">
              <a:spcBef>
                <a:spcPts val="0"/>
              </a:spcBef>
              <a:buNone/>
            </a:pPr>
            <a:r>
              <a:rPr lang="en-GB" sz="1800">
                <a:solidFill>
                  <a:srgbClr val="88BBD6"/>
                </a:solidFill>
                <a:latin typeface="Verdana"/>
                <a:ea typeface="Verdana"/>
                <a:cs typeface="Verdana"/>
                <a:sym typeface="Verdana"/>
              </a:rPr>
              <a:t>by</a:t>
            </a:r>
          </a:p>
          <a:p>
            <a:pPr>
              <a:spcBef>
                <a:spcPts val="0"/>
              </a:spcBef>
              <a:buNone/>
            </a:pPr>
            <a:r>
              <a:rPr lang="en-GB" sz="3600">
                <a:solidFill>
                  <a:srgbClr val="88BBD6"/>
                </a:solidFill>
                <a:latin typeface="Verdana"/>
                <a:ea typeface="Verdana"/>
                <a:cs typeface="Verdana"/>
                <a:sym typeface="Verdana"/>
              </a:rPr>
              <a:t>Ninja Hertz</a:t>
            </a:r>
          </a:p>
        </p:txBody>
      </p:sp>
      <p:sp>
        <p:nvSpPr>
          <p:cNvPr id="32" name="Shape 32"/>
          <p:cNvSpPr txBox="1"/>
          <p:nvPr>
            <p:ph idx="1" type="subTitle"/>
          </p:nvPr>
        </p:nvSpPr>
        <p:spPr>
          <a:xfrm>
            <a:off x="3193850" y="4132200"/>
            <a:ext cx="5807999" cy="1011299"/>
          </a:xfrm>
          <a:prstGeom prst="rect">
            <a:avLst/>
          </a:prstGeom>
        </p:spPr>
        <p:txBody>
          <a:bodyPr anchorCtr="0" anchor="t" bIns="91425" lIns="91425" rIns="91425" tIns="91425">
            <a:noAutofit/>
          </a:bodyPr>
          <a:lstStyle/>
          <a:p>
            <a:pPr rtl="0" algn="r">
              <a:spcBef>
                <a:spcPts val="0"/>
              </a:spcBef>
              <a:buNone/>
            </a:pPr>
            <a:r>
              <a:rPr lang="en-GB" sz="1200">
                <a:solidFill>
                  <a:srgbClr val="FFFFFF"/>
                </a:solidFill>
                <a:latin typeface="Verdana"/>
                <a:ea typeface="Verdana"/>
                <a:cs typeface="Verdana"/>
                <a:sym typeface="Verdana"/>
              </a:rPr>
              <a:t>NWEN 304/MDDN 352 2015 T1</a:t>
            </a:r>
          </a:p>
          <a:p>
            <a:pPr rtl="0" algn="r">
              <a:spcBef>
                <a:spcPts val="0"/>
              </a:spcBef>
              <a:buNone/>
            </a:pPr>
            <a:r>
              <a:t/>
            </a:r>
            <a:endParaRPr sz="1200">
              <a:solidFill>
                <a:srgbClr val="FFFFFF"/>
              </a:solidFill>
              <a:latin typeface="Verdana"/>
              <a:ea typeface="Verdana"/>
              <a:cs typeface="Verdana"/>
              <a:sym typeface="Verdana"/>
            </a:endParaRPr>
          </a:p>
          <a:p>
            <a:pPr rtl="0" algn="r">
              <a:spcBef>
                <a:spcPts val="0"/>
              </a:spcBef>
              <a:buNone/>
            </a:pPr>
            <a:r>
              <a:rPr lang="en-GB" sz="1200">
                <a:solidFill>
                  <a:srgbClr val="FFFFFF"/>
                </a:solidFill>
                <a:latin typeface="Verdana"/>
                <a:ea typeface="Verdana"/>
                <a:cs typeface="Verdana"/>
                <a:sym typeface="Verdana"/>
              </a:rPr>
              <a:t>Designers: Nicola Roundill, Nicolas Hamilton, Josh Bottomley-Clapp</a:t>
            </a:r>
          </a:p>
          <a:p>
            <a:pPr algn="r">
              <a:spcBef>
                <a:spcPts val="0"/>
              </a:spcBef>
              <a:buNone/>
            </a:pPr>
            <a:r>
              <a:rPr lang="en-GB" sz="1200">
                <a:solidFill>
                  <a:srgbClr val="FFFFFF"/>
                </a:solidFill>
                <a:latin typeface="Verdana"/>
                <a:ea typeface="Verdana"/>
                <a:cs typeface="Verdana"/>
                <a:sym typeface="Verdana"/>
              </a:rPr>
              <a:t>Engineers: John Armstrong, Tianfu Yuan (Tony)</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928" y="-9"/>
            <a:ext cx="9142159" cy="5143501"/>
          </a:xfrm>
          <a:prstGeom prst="rect">
            <a:avLst/>
          </a:prstGeom>
          <a:noFill/>
          <a:ln>
            <a:noFill/>
          </a:ln>
        </p:spPr>
      </p:pic>
      <p:sp>
        <p:nvSpPr>
          <p:cNvPr id="97" name="Shape 97"/>
          <p:cNvSpPr txBox="1"/>
          <p:nvPr>
            <p:ph type="title"/>
          </p:nvPr>
        </p:nvSpPr>
        <p:spPr>
          <a:xfrm>
            <a:off x="2073450" y="1532950"/>
            <a:ext cx="5086199" cy="1572600"/>
          </a:xfrm>
          <a:prstGeom prst="rect">
            <a:avLst/>
          </a:prstGeom>
        </p:spPr>
        <p:txBody>
          <a:bodyPr anchorCtr="0" anchor="b" bIns="91425" lIns="91425" rIns="91425" tIns="91425">
            <a:noAutofit/>
          </a:bodyPr>
          <a:lstStyle/>
          <a:p>
            <a:pPr rtl="0" algn="ctr">
              <a:spcBef>
                <a:spcPts val="0"/>
              </a:spcBef>
              <a:buNone/>
            </a:pPr>
            <a:r>
              <a:rPr lang="en-GB" sz="4400">
                <a:solidFill>
                  <a:srgbClr val="88BBD6"/>
                </a:solidFill>
                <a:latin typeface="Verdana"/>
                <a:ea typeface="Verdana"/>
                <a:cs typeface="Verdana"/>
                <a:sym typeface="Verdana"/>
              </a:rPr>
              <a:t>THE END</a:t>
            </a:r>
          </a:p>
          <a:p>
            <a:pPr algn="ctr">
              <a:spcBef>
                <a:spcPts val="0"/>
              </a:spcBef>
              <a:buNone/>
            </a:pPr>
            <a:r>
              <a:rPr lang="en-GB" sz="4400">
                <a:solidFill>
                  <a:srgbClr val="88BBD6"/>
                </a:solidFill>
                <a:latin typeface="Verdana"/>
                <a:ea typeface="Verdana"/>
                <a:cs typeface="Verdana"/>
                <a:sym typeface="Verdana"/>
              </a:rPr>
              <a:t>Thank you!</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 name="Shape 36"/>
        <p:cNvGrpSpPr/>
        <p:nvPr/>
      </p:nvGrpSpPr>
      <p:grpSpPr>
        <a:xfrm>
          <a:off x="0" y="0"/>
          <a:ext cx="0" cy="0"/>
          <a:chOff x="0" y="0"/>
          <a:chExt cx="0" cy="0"/>
        </a:xfrm>
      </p:grpSpPr>
      <p:pic>
        <p:nvPicPr>
          <p:cNvPr id="37" name="Shape 37"/>
          <p:cNvPicPr preferRelativeResize="0"/>
          <p:nvPr/>
        </p:nvPicPr>
        <p:blipFill>
          <a:blip r:embed="rId3">
            <a:alphaModFix/>
          </a:blip>
          <a:stretch>
            <a:fillRect/>
          </a:stretch>
        </p:blipFill>
        <p:spPr>
          <a:xfrm>
            <a:off x="921" y="0"/>
            <a:ext cx="9142159" cy="5143501"/>
          </a:xfrm>
          <a:prstGeom prst="rect">
            <a:avLst/>
          </a:prstGeom>
          <a:noFill/>
          <a:ln>
            <a:noFill/>
          </a:ln>
        </p:spPr>
      </p:pic>
      <p:sp>
        <p:nvSpPr>
          <p:cNvPr id="38" name="Shape 38"/>
          <p:cNvSpPr txBox="1"/>
          <p:nvPr>
            <p:ph idx="1" type="subTitle"/>
          </p:nvPr>
        </p:nvSpPr>
        <p:spPr>
          <a:xfrm>
            <a:off x="2731150" y="2519224"/>
            <a:ext cx="3645599" cy="822900"/>
          </a:xfrm>
          <a:prstGeom prst="rect">
            <a:avLst/>
          </a:prstGeom>
        </p:spPr>
        <p:txBody>
          <a:bodyPr anchorCtr="0" anchor="t" bIns="91425" lIns="91425" rIns="91425" tIns="91425">
            <a:noAutofit/>
          </a:bodyPr>
          <a:lstStyle/>
          <a:p>
            <a:pPr>
              <a:spcBef>
                <a:spcPts val="0"/>
              </a:spcBef>
              <a:buNone/>
            </a:pPr>
            <a:r>
              <a:rPr lang="en-GB">
                <a:solidFill>
                  <a:srgbClr val="999999"/>
                </a:solidFill>
                <a:latin typeface="Verdana"/>
                <a:ea typeface="Verdana"/>
                <a:cs typeface="Verdana"/>
                <a:sym typeface="Verdana"/>
              </a:rPr>
              <a:t>It’s great</a:t>
            </a:r>
          </a:p>
        </p:txBody>
      </p:sp>
      <p:sp>
        <p:nvSpPr>
          <p:cNvPr id="39" name="Shape 39"/>
          <p:cNvSpPr txBox="1"/>
          <p:nvPr>
            <p:ph type="ctrTitle"/>
          </p:nvPr>
        </p:nvSpPr>
        <p:spPr>
          <a:xfrm>
            <a:off x="2472700" y="1618999"/>
            <a:ext cx="4162500" cy="1143900"/>
          </a:xfrm>
          <a:prstGeom prst="rect">
            <a:avLst/>
          </a:prstGeom>
        </p:spPr>
        <p:txBody>
          <a:bodyPr anchorCtr="0" anchor="b" bIns="91425" lIns="91425" rIns="91425" tIns="91425">
            <a:noAutofit/>
          </a:bodyPr>
          <a:lstStyle/>
          <a:p>
            <a:pPr>
              <a:spcBef>
                <a:spcPts val="0"/>
              </a:spcBef>
              <a:buNone/>
            </a:pPr>
            <a:r>
              <a:rPr lang="en-GB">
                <a:solidFill>
                  <a:srgbClr val="88BBD6"/>
                </a:solidFill>
                <a:latin typeface="Verdana"/>
                <a:ea typeface="Verdana"/>
                <a:cs typeface="Verdana"/>
                <a:sym typeface="Verdana"/>
              </a:rPr>
              <a:t>Energy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 name="Shape 43"/>
        <p:cNvGrpSpPr/>
        <p:nvPr/>
      </p:nvGrpSpPr>
      <p:grpSpPr>
        <a:xfrm>
          <a:off x="0" y="0"/>
          <a:ext cx="0" cy="0"/>
          <a:chOff x="0" y="0"/>
          <a:chExt cx="0" cy="0"/>
        </a:xfrm>
      </p:grpSpPr>
      <p:pic>
        <p:nvPicPr>
          <p:cNvPr id="44" name="Shape 44"/>
          <p:cNvPicPr preferRelativeResize="0"/>
          <p:nvPr/>
        </p:nvPicPr>
        <p:blipFill>
          <a:blip r:embed="rId3">
            <a:alphaModFix/>
          </a:blip>
          <a:stretch>
            <a:fillRect/>
          </a:stretch>
        </p:blipFill>
        <p:spPr>
          <a:xfrm>
            <a:off x="921" y="0"/>
            <a:ext cx="9142159" cy="5143501"/>
          </a:xfrm>
          <a:prstGeom prst="rect">
            <a:avLst/>
          </a:prstGeom>
          <a:noFill/>
          <a:ln>
            <a:noFill/>
          </a:ln>
        </p:spPr>
      </p:pic>
      <p:sp>
        <p:nvSpPr>
          <p:cNvPr id="45" name="Shape 45"/>
          <p:cNvSpPr txBox="1"/>
          <p:nvPr>
            <p:ph type="title"/>
          </p:nvPr>
        </p:nvSpPr>
        <p:spPr>
          <a:xfrm>
            <a:off x="2780850" y="1510250"/>
            <a:ext cx="4191900" cy="890399"/>
          </a:xfrm>
          <a:prstGeom prst="rect">
            <a:avLst/>
          </a:prstGeom>
        </p:spPr>
        <p:txBody>
          <a:bodyPr anchorCtr="0" anchor="b" bIns="91425" lIns="91425" rIns="91425" tIns="91425">
            <a:noAutofit/>
          </a:bodyPr>
          <a:lstStyle/>
          <a:p>
            <a:pPr algn="ctr">
              <a:spcBef>
                <a:spcPts val="0"/>
              </a:spcBef>
              <a:buNone/>
            </a:pPr>
            <a:r>
              <a:rPr lang="en-GB">
                <a:solidFill>
                  <a:srgbClr val="88BBD6"/>
                </a:solidFill>
                <a:latin typeface="Verdana"/>
                <a:ea typeface="Verdana"/>
                <a:cs typeface="Verdana"/>
                <a:sym typeface="Verdana"/>
              </a:rPr>
              <a:t>The Problem:</a:t>
            </a:r>
          </a:p>
        </p:txBody>
      </p:sp>
      <p:sp>
        <p:nvSpPr>
          <p:cNvPr id="46" name="Shape 46"/>
          <p:cNvSpPr txBox="1"/>
          <p:nvPr>
            <p:ph idx="1" type="body"/>
          </p:nvPr>
        </p:nvSpPr>
        <p:spPr>
          <a:xfrm>
            <a:off x="3326850" y="2191600"/>
            <a:ext cx="2947500" cy="1595100"/>
          </a:xfrm>
          <a:prstGeom prst="rect">
            <a:avLst/>
          </a:prstGeom>
        </p:spPr>
        <p:txBody>
          <a:bodyPr anchorCtr="0" anchor="t" bIns="91425" lIns="91425" rIns="91425" tIns="91425">
            <a:noAutofit/>
          </a:bodyPr>
          <a:lstStyle/>
          <a:p>
            <a:pPr lvl="0" rtl="0">
              <a:spcBef>
                <a:spcPts val="0"/>
              </a:spcBef>
              <a:buNone/>
            </a:pPr>
            <a:r>
              <a:rPr lang="en-GB" sz="1800">
                <a:solidFill>
                  <a:srgbClr val="999999"/>
                </a:solidFill>
                <a:latin typeface="Verdana"/>
                <a:ea typeface="Verdana"/>
                <a:cs typeface="Verdana"/>
                <a:sym typeface="Verdana"/>
              </a:rPr>
              <a:t>Energy is really popular</a:t>
            </a:r>
          </a:p>
          <a:p>
            <a:pPr indent="-228600" lvl="0" marL="457200" rtl="0">
              <a:spcBef>
                <a:spcPts val="0"/>
              </a:spcBef>
              <a:buClr>
                <a:srgbClr val="999999"/>
              </a:buClr>
              <a:buSzPct val="100000"/>
              <a:buFont typeface="Verdana"/>
            </a:pPr>
            <a:r>
              <a:rPr lang="en-GB" sz="1800">
                <a:solidFill>
                  <a:srgbClr val="999999"/>
                </a:solidFill>
                <a:latin typeface="Verdana"/>
                <a:ea typeface="Verdana"/>
                <a:cs typeface="Verdana"/>
                <a:sym typeface="Verdana"/>
              </a:rPr>
              <a:t>Energy demand</a:t>
            </a:r>
          </a:p>
          <a:p>
            <a:pPr indent="-228600" lvl="0" marL="457200" rtl="0">
              <a:spcBef>
                <a:spcPts val="0"/>
              </a:spcBef>
              <a:buClr>
                <a:srgbClr val="999999"/>
              </a:buClr>
              <a:buSzPct val="100000"/>
              <a:buFont typeface="Verdana"/>
            </a:pPr>
            <a:r>
              <a:rPr lang="en-GB" sz="1800">
                <a:solidFill>
                  <a:srgbClr val="999999"/>
                </a:solidFill>
                <a:latin typeface="Verdana"/>
                <a:ea typeface="Verdana"/>
                <a:cs typeface="Verdana"/>
                <a:sym typeface="Verdana"/>
              </a:rPr>
              <a:t>Energy production</a:t>
            </a:r>
          </a:p>
          <a:p>
            <a:pPr indent="-228600" lvl="0" marL="457200" rtl="0">
              <a:spcBef>
                <a:spcPts val="0"/>
              </a:spcBef>
              <a:buClr>
                <a:srgbClr val="999999"/>
              </a:buClr>
              <a:buSzPct val="100000"/>
              <a:buFont typeface="Verdana"/>
            </a:pPr>
            <a:r>
              <a:rPr lang="en-GB" sz="1800">
                <a:solidFill>
                  <a:srgbClr val="999999"/>
                </a:solidFill>
                <a:latin typeface="Verdana"/>
                <a:ea typeface="Verdana"/>
                <a:cs typeface="Verdana"/>
                <a:sym typeface="Verdana"/>
              </a:rPr>
              <a:t>Environment</a:t>
            </a:r>
          </a:p>
          <a:p>
            <a:pPr lvl="0" rtl="0">
              <a:spcBef>
                <a:spcPts val="0"/>
              </a:spcBef>
              <a:buNone/>
            </a:pPr>
            <a:r>
              <a:t/>
            </a:r>
            <a:endParaRPr sz="240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 name="Shape 50"/>
        <p:cNvGrpSpPr/>
        <p:nvPr/>
      </p:nvGrpSpPr>
      <p:grpSpPr>
        <a:xfrm>
          <a:off x="0" y="0"/>
          <a:ext cx="0" cy="0"/>
          <a:chOff x="0" y="0"/>
          <a:chExt cx="0" cy="0"/>
        </a:xfrm>
      </p:grpSpPr>
      <p:sp>
        <p:nvSpPr>
          <p:cNvPr id="51" name="Shape 51">
            <a:hlinkClick r:id="rId4"/>
          </p:cNvPr>
          <p:cNvSpPr/>
          <p:nvPr/>
        </p:nvSpPr>
        <p:spPr>
          <a:xfrm>
            <a:off x="1924950" y="575275"/>
            <a:ext cx="5264175" cy="3948149"/>
          </a:xfrm>
          <a:prstGeom prst="rect">
            <a:avLst/>
          </a:prstGeom>
          <a:blipFill>
            <a:blip r:embed="rId5">
              <a:alphaModFix/>
            </a:blip>
            <a:stretch>
              <a:fillRect/>
            </a:stretch>
          </a:blipFill>
          <a:ln>
            <a:noFill/>
          </a:ln>
        </p:spPr>
      </p:sp>
      <p:pic>
        <p:nvPicPr>
          <p:cNvPr id="52" name="Shape 52"/>
          <p:cNvPicPr preferRelativeResize="0"/>
          <p:nvPr/>
        </p:nvPicPr>
        <p:blipFill>
          <a:blip r:embed="rId6">
            <a:alphaModFix/>
          </a:blip>
          <a:stretch>
            <a:fillRect/>
          </a:stretch>
        </p:blipFill>
        <p:spPr>
          <a:xfrm>
            <a:off x="921" y="0"/>
            <a:ext cx="9142159" cy="5143501"/>
          </a:xfrm>
          <a:prstGeom prst="rect">
            <a:avLst/>
          </a:prstGeom>
          <a:noFill/>
          <a:ln>
            <a:noFill/>
          </a:ln>
        </p:spPr>
      </p:pic>
      <p:sp>
        <p:nvSpPr>
          <p:cNvPr id="53" name="Shape 53"/>
          <p:cNvSpPr txBox="1"/>
          <p:nvPr>
            <p:ph idx="1" type="body"/>
          </p:nvPr>
        </p:nvSpPr>
        <p:spPr>
          <a:xfrm>
            <a:off x="457200" y="4427100"/>
            <a:ext cx="8229600" cy="716400"/>
          </a:xfrm>
          <a:prstGeom prst="rect">
            <a:avLst/>
          </a:prstGeom>
        </p:spPr>
        <p:txBody>
          <a:bodyPr anchorCtr="0" anchor="t" bIns="91425" lIns="91425" rIns="91425" tIns="91425">
            <a:noAutofit/>
          </a:bodyPr>
          <a:lstStyle/>
          <a:p>
            <a:pPr lvl="0" rtl="0" algn="ctr">
              <a:spcBef>
                <a:spcPts val="0"/>
              </a:spcBef>
              <a:buNone/>
            </a:pPr>
            <a:r>
              <a:rPr lang="en-GB" sz="1800">
                <a:latin typeface="Verdana"/>
                <a:ea typeface="Verdana"/>
                <a:cs typeface="Verdana"/>
                <a:sym typeface="Verdana"/>
              </a:rPr>
              <a:t>The energy of the future depends on the kids of today!</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pic>
        <p:nvPicPr>
          <p:cNvPr id="58" name="Shape 58"/>
          <p:cNvPicPr preferRelativeResize="0"/>
          <p:nvPr/>
        </p:nvPicPr>
        <p:blipFill>
          <a:blip r:embed="rId3">
            <a:alphaModFix/>
          </a:blip>
          <a:stretch>
            <a:fillRect/>
          </a:stretch>
        </p:blipFill>
        <p:spPr>
          <a:xfrm>
            <a:off x="2456452" y="523699"/>
            <a:ext cx="4375475" cy="4172176"/>
          </a:xfrm>
          <a:prstGeom prst="rect">
            <a:avLst/>
          </a:prstGeom>
          <a:noFill/>
          <a:ln>
            <a:noFill/>
          </a:ln>
        </p:spPr>
      </p:pic>
      <p:pic>
        <p:nvPicPr>
          <p:cNvPr id="59" name="Shape 59"/>
          <p:cNvPicPr preferRelativeResize="0"/>
          <p:nvPr/>
        </p:nvPicPr>
        <p:blipFill>
          <a:blip r:embed="rId4">
            <a:alphaModFix/>
          </a:blip>
          <a:stretch>
            <a:fillRect/>
          </a:stretch>
        </p:blipFill>
        <p:spPr>
          <a:xfrm>
            <a:off x="921" y="0"/>
            <a:ext cx="9142159" cy="5143501"/>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a:hlinkClick r:id="rId4"/>
          </p:cNvPr>
          <p:cNvSpPr/>
          <p:nvPr/>
        </p:nvSpPr>
        <p:spPr>
          <a:xfrm>
            <a:off x="1069475" y="0"/>
            <a:ext cx="6858018" cy="5143500"/>
          </a:xfrm>
          <a:prstGeom prst="rect">
            <a:avLst/>
          </a:prstGeom>
          <a:blipFill>
            <a:blip r:embed="rId5">
              <a:alphaModFix/>
            </a:blip>
            <a:stretch>
              <a:fillRect/>
            </a:stretch>
          </a:blipFill>
          <a:ln>
            <a:noFill/>
          </a:ln>
        </p:spPr>
      </p:sp>
      <p:pic>
        <p:nvPicPr>
          <p:cNvPr id="65" name="Shape 65"/>
          <p:cNvPicPr preferRelativeResize="0"/>
          <p:nvPr/>
        </p:nvPicPr>
        <p:blipFill>
          <a:blip r:embed="rId6">
            <a:alphaModFix/>
          </a:blip>
          <a:stretch>
            <a:fillRect/>
          </a:stretch>
        </p:blipFill>
        <p:spPr>
          <a:xfrm>
            <a:off x="921" y="0"/>
            <a:ext cx="9142159" cy="5143501"/>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4705650" y="1647450"/>
            <a:ext cx="4323449" cy="2432549"/>
          </a:xfrm>
          <a:prstGeom prst="rect">
            <a:avLst/>
          </a:prstGeom>
          <a:noFill/>
          <a:ln>
            <a:noFill/>
          </a:ln>
        </p:spPr>
      </p:pic>
      <p:pic>
        <p:nvPicPr>
          <p:cNvPr id="71" name="Shape 71"/>
          <p:cNvPicPr preferRelativeResize="0"/>
          <p:nvPr/>
        </p:nvPicPr>
        <p:blipFill>
          <a:blip r:embed="rId4">
            <a:alphaModFix/>
          </a:blip>
          <a:stretch>
            <a:fillRect/>
          </a:stretch>
        </p:blipFill>
        <p:spPr>
          <a:xfrm>
            <a:off x="382200" y="1847362"/>
            <a:ext cx="4323449" cy="2438476"/>
          </a:xfrm>
          <a:prstGeom prst="rect">
            <a:avLst/>
          </a:prstGeom>
          <a:noFill/>
          <a:ln>
            <a:noFill/>
          </a:ln>
        </p:spPr>
      </p:pic>
      <p:pic>
        <p:nvPicPr>
          <p:cNvPr id="72" name="Shape 72"/>
          <p:cNvPicPr preferRelativeResize="0"/>
          <p:nvPr/>
        </p:nvPicPr>
        <p:blipFill>
          <a:blip r:embed="rId5">
            <a:alphaModFix/>
          </a:blip>
          <a:stretch>
            <a:fillRect/>
          </a:stretch>
        </p:blipFill>
        <p:spPr>
          <a:xfrm>
            <a:off x="921" y="0"/>
            <a:ext cx="9142159" cy="5143501"/>
          </a:xfrm>
          <a:prstGeom prst="rect">
            <a:avLst/>
          </a:prstGeom>
          <a:noFill/>
          <a:ln>
            <a:noFill/>
          </a:ln>
        </p:spPr>
      </p:pic>
      <p:sp>
        <p:nvSpPr>
          <p:cNvPr id="73" name="Shape 73"/>
          <p:cNvSpPr txBox="1"/>
          <p:nvPr>
            <p:ph idx="1" type="body"/>
          </p:nvPr>
        </p:nvSpPr>
        <p:spPr>
          <a:xfrm>
            <a:off x="4634175" y="4080000"/>
            <a:ext cx="4466400" cy="902100"/>
          </a:xfrm>
          <a:prstGeom prst="rect">
            <a:avLst/>
          </a:prstGeom>
        </p:spPr>
        <p:txBody>
          <a:bodyPr anchorCtr="0" anchor="t" bIns="91425" lIns="91425" rIns="91425" tIns="91425">
            <a:noAutofit/>
          </a:bodyPr>
          <a:lstStyle/>
          <a:p>
            <a:pPr indent="-317500" lvl="0" marL="457200" rtl="0">
              <a:spcBef>
                <a:spcPts val="0"/>
              </a:spcBef>
              <a:buSzPct val="100000"/>
              <a:buFont typeface="Verdana"/>
              <a:buChar char="-"/>
            </a:pPr>
            <a:r>
              <a:rPr b="1" i="1" lang="en-GB" sz="1400">
                <a:latin typeface="Verdana"/>
                <a:ea typeface="Verdana"/>
                <a:cs typeface="Verdana"/>
                <a:sym typeface="Verdana"/>
              </a:rPr>
              <a:t>Wind Whackers </a:t>
            </a:r>
            <a:r>
              <a:rPr lang="en-GB" sz="1400">
                <a:latin typeface="Verdana"/>
                <a:ea typeface="Verdana"/>
                <a:cs typeface="Verdana"/>
                <a:sym typeface="Verdana"/>
              </a:rPr>
              <a:t>(iOS game app)</a:t>
            </a:r>
          </a:p>
          <a:p>
            <a:pPr indent="457200" lvl="0" rtl="0">
              <a:spcBef>
                <a:spcPts val="0"/>
              </a:spcBef>
              <a:buNone/>
            </a:pPr>
            <a:r>
              <a:rPr lang="en-GB" sz="700">
                <a:latin typeface="Verdana"/>
                <a:ea typeface="Verdana"/>
                <a:cs typeface="Verdana"/>
                <a:sym typeface="Verdana"/>
              </a:rPr>
              <a:t>(https://itunes.apple.com/us/app/wing-whackers/id529197631?mt=8)</a:t>
            </a:r>
          </a:p>
          <a:p>
            <a:pPr lvl="0">
              <a:spcBef>
                <a:spcPts val="0"/>
              </a:spcBef>
              <a:buNone/>
            </a:pPr>
            <a:r>
              <a:t/>
            </a:r>
            <a:endParaRPr/>
          </a:p>
        </p:txBody>
      </p:sp>
      <p:sp>
        <p:nvSpPr>
          <p:cNvPr id="74" name="Shape 74"/>
          <p:cNvSpPr txBox="1"/>
          <p:nvPr/>
        </p:nvSpPr>
        <p:spPr>
          <a:xfrm>
            <a:off x="217875" y="4117475"/>
            <a:ext cx="4652099" cy="962400"/>
          </a:xfrm>
          <a:prstGeom prst="rect">
            <a:avLst/>
          </a:prstGeom>
          <a:noFill/>
          <a:ln>
            <a:noFill/>
          </a:ln>
        </p:spPr>
        <p:txBody>
          <a:bodyPr anchorCtr="0" anchor="t" bIns="91425" lIns="91425" rIns="91425" tIns="91425">
            <a:noAutofit/>
          </a:bodyPr>
          <a:lstStyle/>
          <a:p>
            <a:pPr indent="-317500" lvl="0" marL="457200" rtl="0">
              <a:spcBef>
                <a:spcPts val="600"/>
              </a:spcBef>
              <a:buClr>
                <a:schemeClr val="lt1"/>
              </a:buClr>
              <a:buSzPct val="100000"/>
              <a:buFont typeface="Verdana"/>
              <a:buChar char="-"/>
            </a:pPr>
            <a:r>
              <a:rPr b="1" i="1" lang="en-GB">
                <a:solidFill>
                  <a:schemeClr val="lt1"/>
                </a:solidFill>
                <a:latin typeface="Verdana"/>
                <a:ea typeface="Verdana"/>
                <a:cs typeface="Verdana"/>
                <a:sym typeface="Verdana"/>
              </a:rPr>
              <a:t>Bax3DPlayer</a:t>
            </a:r>
            <a:r>
              <a:rPr lang="en-GB">
                <a:solidFill>
                  <a:schemeClr val="lt1"/>
                </a:solidFill>
                <a:latin typeface="Verdana"/>
                <a:ea typeface="Verdana"/>
                <a:cs typeface="Verdana"/>
                <a:sym typeface="Verdana"/>
              </a:rPr>
              <a:t> (Android business app)</a:t>
            </a:r>
          </a:p>
          <a:p>
            <a:pPr indent="457200" lvl="0" rtl="0">
              <a:spcBef>
                <a:spcPts val="600"/>
              </a:spcBef>
              <a:buClr>
                <a:schemeClr val="dk1"/>
              </a:buClr>
              <a:buSzPct val="157142"/>
              <a:buFont typeface="Arial"/>
              <a:buNone/>
            </a:pPr>
            <a:r>
              <a:rPr lang="en-GB" sz="700">
                <a:solidFill>
                  <a:schemeClr val="lt1"/>
                </a:solidFill>
                <a:latin typeface="Verdana"/>
                <a:ea typeface="Verdana"/>
                <a:cs typeface="Verdana"/>
                <a:sym typeface="Verdana"/>
              </a:rPr>
              <a:t>(https://play.google.com/store/apps/details?id=com.baxenergy.bax3dplayer)</a:t>
            </a:r>
          </a:p>
          <a:p>
            <a:pPr>
              <a:spcBef>
                <a:spcPts val="0"/>
              </a:spcBef>
              <a:buNone/>
            </a:pPr>
            <a:r>
              <a:t/>
            </a:r>
            <a:endParaRPr>
              <a:latin typeface="Verdana"/>
              <a:ea typeface="Verdana"/>
              <a:cs typeface="Verdana"/>
              <a:sym typeface="Verdana"/>
            </a:endParaRPr>
          </a:p>
        </p:txBody>
      </p:sp>
      <p:sp>
        <p:nvSpPr>
          <p:cNvPr id="75" name="Shape 75"/>
          <p:cNvSpPr txBox="1"/>
          <p:nvPr>
            <p:ph type="title"/>
          </p:nvPr>
        </p:nvSpPr>
        <p:spPr>
          <a:xfrm>
            <a:off x="457200" y="125653"/>
            <a:ext cx="8229600" cy="857400"/>
          </a:xfrm>
          <a:prstGeom prst="rect">
            <a:avLst/>
          </a:prstGeom>
        </p:spPr>
        <p:txBody>
          <a:bodyPr anchorCtr="0" anchor="b" bIns="91425" lIns="91425" rIns="91425" tIns="91425">
            <a:noAutofit/>
          </a:bodyPr>
          <a:lstStyle/>
          <a:p>
            <a:pPr algn="ctr">
              <a:spcBef>
                <a:spcPts val="0"/>
              </a:spcBef>
              <a:buNone/>
            </a:pPr>
            <a:r>
              <a:rPr lang="en-GB">
                <a:latin typeface="Verdana"/>
                <a:ea typeface="Verdana"/>
                <a:cs typeface="Verdana"/>
                <a:sym typeface="Verdana"/>
              </a:rPr>
              <a:t>Competitors on the market: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227675" y="122449"/>
            <a:ext cx="7753699" cy="4449474"/>
          </a:xfrm>
          <a:prstGeom prst="rect">
            <a:avLst/>
          </a:prstGeom>
          <a:noFill/>
          <a:ln>
            <a:noFill/>
          </a:ln>
        </p:spPr>
      </p:pic>
      <p:pic>
        <p:nvPicPr>
          <p:cNvPr id="81" name="Shape 81"/>
          <p:cNvPicPr preferRelativeResize="0"/>
          <p:nvPr/>
        </p:nvPicPr>
        <p:blipFill>
          <a:blip r:embed="rId4">
            <a:alphaModFix/>
          </a:blip>
          <a:stretch>
            <a:fillRect/>
          </a:stretch>
        </p:blipFill>
        <p:spPr>
          <a:xfrm>
            <a:off x="921" y="0"/>
            <a:ext cx="9142159" cy="5143501"/>
          </a:xfrm>
          <a:prstGeom prst="rect">
            <a:avLst/>
          </a:prstGeom>
          <a:noFill/>
          <a:ln>
            <a:noFill/>
          </a:ln>
        </p:spPr>
      </p:pic>
      <p:sp>
        <p:nvSpPr>
          <p:cNvPr id="82" name="Shape 82"/>
          <p:cNvSpPr txBox="1"/>
          <p:nvPr>
            <p:ph type="title"/>
          </p:nvPr>
        </p:nvSpPr>
        <p:spPr>
          <a:xfrm>
            <a:off x="2201400" y="-263374"/>
            <a:ext cx="4741199" cy="828900"/>
          </a:xfrm>
          <a:prstGeom prst="rect">
            <a:avLst/>
          </a:prstGeom>
        </p:spPr>
        <p:txBody>
          <a:bodyPr anchorCtr="0" anchor="b" bIns="91425" lIns="91425" rIns="91425" tIns="91425">
            <a:noAutofit/>
          </a:bodyPr>
          <a:lstStyle/>
          <a:p>
            <a:pPr>
              <a:spcBef>
                <a:spcPts val="0"/>
              </a:spcBef>
              <a:buNone/>
            </a:pPr>
            <a:r>
              <a:rPr lang="en-GB" sz="3000">
                <a:latin typeface="Verdana"/>
                <a:ea typeface="Verdana"/>
                <a:cs typeface="Verdana"/>
                <a:sym typeface="Verdana"/>
              </a:rPr>
              <a:t>Other competitors:</a:t>
            </a:r>
          </a:p>
        </p:txBody>
      </p:sp>
      <p:pic>
        <p:nvPicPr>
          <p:cNvPr id="83" name="Shape 83"/>
          <p:cNvPicPr preferRelativeResize="0"/>
          <p:nvPr/>
        </p:nvPicPr>
        <p:blipFill>
          <a:blip r:embed="rId5">
            <a:alphaModFix/>
          </a:blip>
          <a:stretch>
            <a:fillRect/>
          </a:stretch>
        </p:blipFill>
        <p:spPr>
          <a:xfrm>
            <a:off x="88449" y="2157300"/>
            <a:ext cx="2276438" cy="828900"/>
          </a:xfrm>
          <a:prstGeom prst="rect">
            <a:avLst/>
          </a:prstGeom>
          <a:noFill/>
          <a:ln>
            <a:noFill/>
          </a:ln>
        </p:spPr>
      </p:pic>
      <p:pic>
        <p:nvPicPr>
          <p:cNvPr id="84" name="Shape 84"/>
          <p:cNvPicPr preferRelativeResize="0"/>
          <p:nvPr/>
        </p:nvPicPr>
        <p:blipFill>
          <a:blip r:embed="rId6">
            <a:alphaModFix/>
          </a:blip>
          <a:stretch>
            <a:fillRect/>
          </a:stretch>
        </p:blipFill>
        <p:spPr>
          <a:xfrm>
            <a:off x="6847537" y="2219325"/>
            <a:ext cx="2295525" cy="7048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921" y="0"/>
            <a:ext cx="9142159" cy="5143501"/>
          </a:xfrm>
          <a:prstGeom prst="rect">
            <a:avLst/>
          </a:prstGeom>
          <a:noFill/>
          <a:ln>
            <a:noFill/>
          </a:ln>
        </p:spPr>
      </p:pic>
      <p:sp>
        <p:nvSpPr>
          <p:cNvPr id="90" name="Shape 90"/>
          <p:cNvSpPr txBox="1"/>
          <p:nvPr>
            <p:ph type="title"/>
          </p:nvPr>
        </p:nvSpPr>
        <p:spPr>
          <a:xfrm>
            <a:off x="2578475" y="1906175"/>
            <a:ext cx="4257300" cy="857400"/>
          </a:xfrm>
          <a:prstGeom prst="rect">
            <a:avLst/>
          </a:prstGeom>
        </p:spPr>
        <p:txBody>
          <a:bodyPr anchorCtr="0" anchor="b" bIns="91425" lIns="91425" rIns="91425" tIns="91425">
            <a:noAutofit/>
          </a:bodyPr>
          <a:lstStyle/>
          <a:p>
            <a:pPr>
              <a:spcBef>
                <a:spcPts val="0"/>
              </a:spcBef>
              <a:buNone/>
            </a:pPr>
            <a:r>
              <a:rPr lang="en-GB">
                <a:solidFill>
                  <a:srgbClr val="88BBD6"/>
                </a:solidFill>
                <a:latin typeface="Verdana"/>
                <a:ea typeface="Verdana"/>
                <a:cs typeface="Verdana"/>
                <a:sym typeface="Verdana"/>
              </a:rPr>
              <a:t>Monetary Gain?</a:t>
            </a:r>
          </a:p>
        </p:txBody>
      </p:sp>
      <p:sp>
        <p:nvSpPr>
          <p:cNvPr id="91" name="Shape 91"/>
          <p:cNvSpPr txBox="1"/>
          <p:nvPr>
            <p:ph idx="1" type="body"/>
          </p:nvPr>
        </p:nvSpPr>
        <p:spPr>
          <a:xfrm>
            <a:off x="3748550" y="2575875"/>
            <a:ext cx="1575600" cy="857400"/>
          </a:xfrm>
          <a:prstGeom prst="rect">
            <a:avLst/>
          </a:prstGeom>
        </p:spPr>
        <p:txBody>
          <a:bodyPr anchorCtr="0" anchor="t" bIns="91425" lIns="91425" rIns="91425" tIns="91425">
            <a:noAutofit/>
          </a:bodyPr>
          <a:lstStyle/>
          <a:p>
            <a:pPr indent="457200">
              <a:spcBef>
                <a:spcPts val="0"/>
              </a:spcBef>
              <a:buNone/>
            </a:pPr>
            <a:r>
              <a:rPr b="1" lang="en-GB">
                <a:solidFill>
                  <a:srgbClr val="999999"/>
                </a:solidFill>
                <a:latin typeface="Verdana"/>
                <a:ea typeface="Verdana"/>
                <a:cs typeface="Verdana"/>
                <a:sym typeface="Verdana"/>
              </a:rPr>
              <a:t>No.</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